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82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0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8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5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552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71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41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16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80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2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0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47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5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02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7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2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C3E3B8C-1633-4ADC-A62F-602BD0556896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6BAEC9-F076-44BE-B265-2D0706B4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64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Google Shape;145;p1">
            <a:extLst>
              <a:ext uri="{FF2B5EF4-FFF2-40B4-BE49-F238E27FC236}">
                <a16:creationId xmlns:a16="http://schemas.microsoft.com/office/drawing/2014/main" id="{00742206-D65F-E9F9-0A9A-6E1C7C075AFD}"/>
              </a:ext>
            </a:extLst>
          </p:cNvPr>
          <p:cNvPicPr preferRelativeResize="0"/>
          <p:nvPr/>
        </p:nvPicPr>
        <p:blipFill rotWithShape="1">
          <a:blip r:embed="rId4"/>
          <a:srcRect l="8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0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3F184-A2BB-E4CC-3EF9-932BAB24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&amp;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94BF1-A2FF-1A38-E971-1C3FFE118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quest trees are managed by a Quest Manager</a:t>
            </a:r>
          </a:p>
          <a:p>
            <a:r>
              <a:rPr lang="en-US" dirty="0"/>
              <a:t>The QM keeps track of all active quests at any given moment</a:t>
            </a:r>
          </a:p>
          <a:p>
            <a:r>
              <a:rPr lang="en-US" dirty="0"/>
              <a:t>The Dialogue Manager holds all dialogues currently in use</a:t>
            </a:r>
          </a:p>
          <a:p>
            <a:r>
              <a:rPr lang="en-US" dirty="0"/>
              <a:t>Loading them from a JSON file using the </a:t>
            </a:r>
            <a:r>
              <a:rPr lang="en-US" dirty="0" err="1"/>
              <a:t>Newtonsoft</a:t>
            </a:r>
            <a:r>
              <a:rPr lang="en-US" dirty="0"/>
              <a:t> library</a:t>
            </a:r>
          </a:p>
        </p:txBody>
      </p:sp>
      <p:pic>
        <p:nvPicPr>
          <p:cNvPr id="4" name="Google Shape;218;p10">
            <a:extLst>
              <a:ext uri="{FF2B5EF4-FFF2-40B4-BE49-F238E27FC236}">
                <a16:creationId xmlns:a16="http://schemas.microsoft.com/office/drawing/2014/main" id="{DC9D0E32-20CB-1253-6480-610AF5F74EC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6147" y="1691865"/>
            <a:ext cx="3962401" cy="3577251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09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DEA53-9614-48EF-7478-41F66FC3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79120"/>
            <a:ext cx="10131425" cy="1456267"/>
          </a:xfrm>
        </p:spPr>
        <p:txBody>
          <a:bodyPr/>
          <a:lstStyle/>
          <a:p>
            <a:r>
              <a:rPr lang="en-US" dirty="0"/>
              <a:t>Dialogue system flow chart</a:t>
            </a:r>
          </a:p>
        </p:txBody>
      </p:sp>
      <p:pic>
        <p:nvPicPr>
          <p:cNvPr id="4" name="Google Shape;225;p11">
            <a:extLst>
              <a:ext uri="{FF2B5EF4-FFF2-40B4-BE49-F238E27FC236}">
                <a16:creationId xmlns:a16="http://schemas.microsoft.com/office/drawing/2014/main" id="{EA89671D-4BF1-DE07-24AC-A29894D1AA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38607" y="2453807"/>
            <a:ext cx="7439025" cy="3438525"/>
          </a:xfrm>
          <a:prstGeom prst="rect">
            <a:avLst/>
          </a:prstGeom>
          <a:noFill/>
          <a:ln>
            <a:noFill/>
          </a:ln>
          <a:effectLst>
            <a:outerShdw blurRad="76200" sy="23000" kx="1200000" algn="b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091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8E33-3413-6322-1E75-21A82F0E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pic>
        <p:nvPicPr>
          <p:cNvPr id="4" name="Google Shape;231;p12">
            <a:extLst>
              <a:ext uri="{FF2B5EF4-FFF2-40B4-BE49-F238E27FC236}">
                <a16:creationId xmlns:a16="http://schemas.microsoft.com/office/drawing/2014/main" id="{2CF5F8EE-9931-042C-E346-F3F27FA76BA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14969" y="1801070"/>
            <a:ext cx="6073088" cy="4564062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486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134C-19AE-3A1C-AE08-EE2B746E6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About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DCD58-B134-8C6F-A31A-8ACBBECC4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6106622" cy="3637935"/>
          </a:xfrm>
        </p:spPr>
        <p:txBody>
          <a:bodyPr>
            <a:normAutofit/>
          </a:bodyPr>
          <a:lstStyle/>
          <a:p>
            <a:pPr marL="285750" lvl="0" indent="-285750" rtl="0">
              <a:spcBef>
                <a:spcPts val="10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An RPG, story-driven, choice-based game</a:t>
            </a:r>
          </a:p>
          <a:p>
            <a:pPr marL="285750" lvl="0" indent="-285750" rtl="0">
              <a:spcBef>
                <a:spcPts val="10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The game wants to provide a retro experience</a:t>
            </a:r>
          </a:p>
          <a:p>
            <a:pPr marL="742950" lvl="1" indent="-285750" rtl="0"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Based on 90’s console game</a:t>
            </a:r>
          </a:p>
        </p:txBody>
      </p:sp>
      <p:pic>
        <p:nvPicPr>
          <p:cNvPr id="4" name="Google Shape;151;p2">
            <a:extLst>
              <a:ext uri="{FF2B5EF4-FFF2-40B4-BE49-F238E27FC236}">
                <a16:creationId xmlns:a16="http://schemas.microsoft.com/office/drawing/2014/main" id="{534718DA-F225-EE77-CA45-918ADB72E76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tretch/>
        </p:blipFill>
        <p:spPr>
          <a:xfrm>
            <a:off x="7163866" y="1895658"/>
            <a:ext cx="4202225" cy="3379932"/>
          </a:xfrm>
          <a:prstGeom prst="roundRect">
            <a:avLst>
              <a:gd name="adj" fmla="val 4380"/>
            </a:avLst>
          </a:prstGeom>
          <a:solidFill>
            <a:srgbClr val="ECECEC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05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A47E5-C1F8-9273-D673-A92609A4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The story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CCD97A-3FEA-6323-276D-3FAC4BB6C4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3999" y="2261420"/>
            <a:ext cx="10242145" cy="36379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 silent girl, wakes up in a strange, unfamiliar world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She begins a journey to find her way home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Along the way, she meets new friends who help her uncover her mysterious past</a:t>
            </a: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 game focuses on story, choices, and puzzles - with no combat or crafting</a:t>
            </a:r>
          </a:p>
        </p:txBody>
      </p:sp>
      <p:pic>
        <p:nvPicPr>
          <p:cNvPr id="5" name="Google Shape;158;p3">
            <a:extLst>
              <a:ext uri="{FF2B5EF4-FFF2-40B4-BE49-F238E27FC236}">
                <a16:creationId xmlns:a16="http://schemas.microsoft.com/office/drawing/2014/main" id="{FB15B31C-AF3A-70A2-AE98-FEED28F7901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tretch/>
        </p:blipFill>
        <p:spPr>
          <a:xfrm>
            <a:off x="7662976" y="462815"/>
            <a:ext cx="3876191" cy="312660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9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C6E7D-552E-2DC5-A657-21E004EE9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63F22-049B-819C-393A-D0AB8BC5B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160" y="1796627"/>
            <a:ext cx="6995959" cy="4675293"/>
          </a:xfrm>
        </p:spPr>
        <p:txBody>
          <a:bodyPr/>
          <a:lstStyle/>
          <a:p>
            <a:pPr algn="l" rtl="0">
              <a:spcBef>
                <a:spcPts val="1000"/>
              </a:spcBef>
            </a:pPr>
            <a:r>
              <a:rPr lang="en-US" dirty="0"/>
              <a:t>The goal of the game is to raise awareness for people who deal with mental health issues</a:t>
            </a:r>
          </a:p>
          <a:p>
            <a:pPr algn="l" rtl="0">
              <a:spcBef>
                <a:spcPts val="1000"/>
              </a:spcBef>
            </a:pPr>
            <a:r>
              <a:rPr lang="en-US" dirty="0"/>
              <a:t>Various elements of the quests represent different challenges from the world of people who deal with mental issues</a:t>
            </a:r>
          </a:p>
        </p:txBody>
      </p:sp>
      <p:pic>
        <p:nvPicPr>
          <p:cNvPr id="4" name="Google Shape;166;p4">
            <a:extLst>
              <a:ext uri="{FF2B5EF4-FFF2-40B4-BE49-F238E27FC236}">
                <a16:creationId xmlns:a16="http://schemas.microsoft.com/office/drawing/2014/main" id="{4F4966F7-45C9-5F78-4D69-7268A28C8FB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9040" y="2086647"/>
            <a:ext cx="4252760" cy="306909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80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33FEA9-6CDF-A6E1-591F-E446C147D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90A1-2987-EF95-6CD9-BA130FC62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6580731" cy="1453363"/>
          </a:xfrm>
        </p:spPr>
        <p:txBody>
          <a:bodyPr>
            <a:normAutofit/>
          </a:bodyPr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3108-A77F-111D-7E94-2FB88948D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61" y="2261418"/>
            <a:ext cx="7809025" cy="3637935"/>
          </a:xfrm>
        </p:spPr>
        <p:txBody>
          <a:bodyPr>
            <a:normAutofit/>
          </a:bodyPr>
          <a:lstStyle/>
          <a:p>
            <a:pPr marL="342900" lvl="0" indent="-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 dirty="0"/>
              <a:t>Our goal is to make a game that directly involve the player</a:t>
            </a:r>
          </a:p>
          <a:p>
            <a:pPr marL="342900" lvl="0" indent="-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 dirty="0"/>
              <a:t>We want to make him feel that his choices change the game’s world</a:t>
            </a:r>
          </a:p>
          <a:p>
            <a:pPr marL="342900" lvl="0" indent="-342900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sz="2000" dirty="0"/>
              <a:t>How did we achieve this?</a:t>
            </a:r>
          </a:p>
          <a:p>
            <a:pPr marL="800100" lvl="1" indent="-342900">
              <a:spcBef>
                <a:spcPts val="1000"/>
              </a:spcBef>
              <a:spcAft>
                <a:spcPts val="0"/>
              </a:spcAft>
              <a:buSzPts val="1800"/>
            </a:pPr>
            <a:r>
              <a:rPr lang="en-US" sz="1800" dirty="0"/>
              <a:t>We developed a complex dialogue system that changes with every choice the player makes</a:t>
            </a:r>
          </a:p>
        </p:txBody>
      </p:sp>
      <p:pic>
        <p:nvPicPr>
          <p:cNvPr id="4" name="Google Shape;173;p5">
            <a:extLst>
              <a:ext uri="{FF2B5EF4-FFF2-40B4-BE49-F238E27FC236}">
                <a16:creationId xmlns:a16="http://schemas.microsoft.com/office/drawing/2014/main" id="{2BC5C6E8-03E2-1C71-6D6C-1CE68D24081B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8219440" y="2158643"/>
            <a:ext cx="3745025" cy="3155692"/>
          </a:xfrm>
          <a:prstGeom prst="roundRect">
            <a:avLst>
              <a:gd name="adj" fmla="val 4380"/>
            </a:avLst>
          </a:prstGeom>
          <a:solidFill>
            <a:srgbClr val="ECECEC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515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0D7A-2D8D-40C6-7FB3-ECA07B28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B63FA-D9A0-791A-06FC-9CE10387C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37" y="2266019"/>
            <a:ext cx="10566862" cy="3637935"/>
          </a:xfrm>
        </p:spPr>
        <p:txBody>
          <a:bodyPr>
            <a:normAutofit/>
          </a:bodyPr>
          <a:lstStyle/>
          <a:p>
            <a:r>
              <a:rPr lang="en-US" dirty="0"/>
              <a:t>Each character responds differently based on the game's current state</a:t>
            </a:r>
          </a:p>
          <a:p>
            <a:r>
              <a:rPr lang="en-US" dirty="0"/>
              <a:t>Characters are made aware of the game’s situation at any given moment</a:t>
            </a:r>
          </a:p>
          <a:p>
            <a:r>
              <a:rPr lang="en-US" dirty="0"/>
              <a:t>A quest system was designed to support player choice</a:t>
            </a:r>
          </a:p>
          <a:p>
            <a:r>
              <a:rPr lang="en-US" dirty="0"/>
              <a:t>The system handles both parallel and mutually exclusive tasks</a:t>
            </a:r>
          </a:p>
        </p:txBody>
      </p:sp>
      <p:pic>
        <p:nvPicPr>
          <p:cNvPr id="4" name="Google Shape;180;p6">
            <a:extLst>
              <a:ext uri="{FF2B5EF4-FFF2-40B4-BE49-F238E27FC236}">
                <a16:creationId xmlns:a16="http://schemas.microsoft.com/office/drawing/2014/main" id="{03BA40FA-5CBE-F8E7-712A-650745B272D4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8060439" y="1975637"/>
            <a:ext cx="3979205" cy="3237522"/>
          </a:xfrm>
          <a:prstGeom prst="roundRect">
            <a:avLst>
              <a:gd name="adj" fmla="val 4380"/>
            </a:avLst>
          </a:prstGeom>
          <a:solidFill>
            <a:srgbClr val="ECECEC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23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3DA2-1385-7ED7-B610-F22F0356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these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FB15A-930A-01D4-8CC9-7E50A9D16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1" y="1604433"/>
            <a:ext cx="10131425" cy="3649133"/>
          </a:xfrm>
        </p:spPr>
        <p:txBody>
          <a:bodyPr/>
          <a:lstStyle/>
          <a:p>
            <a:pPr marL="342900" lvl="0" indent="-228600" algn="r" rt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lang="en-US" sz="1800" dirty="0"/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The dialogue system: </a:t>
            </a:r>
          </a:p>
          <a:p>
            <a:pPr marL="742950" lvl="1" indent="-285750" algn="l" rtl="0"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Listens to events triggered by the quest tree</a:t>
            </a:r>
          </a:p>
          <a:p>
            <a:pPr marL="742950" lvl="1" indent="-285750" algn="l" rtl="0">
              <a:buSzPts val="1800"/>
              <a:buFont typeface="Arial" panose="020B0604020202020204" pitchFamily="34" charset="0"/>
              <a:buChar char="•"/>
            </a:pPr>
            <a:r>
              <a:rPr lang="en-US" sz="1800" dirty="0"/>
              <a:t>Allowing it to know which dialogues to load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2000" dirty="0"/>
              <a:t>Singleton design pattern for the game management components</a:t>
            </a:r>
            <a:endParaRPr lang="en-US" sz="1800" dirty="0"/>
          </a:p>
        </p:txBody>
      </p:sp>
      <p:pic>
        <p:nvPicPr>
          <p:cNvPr id="4" name="Google Shape;186;p7">
            <a:extLst>
              <a:ext uri="{FF2B5EF4-FFF2-40B4-BE49-F238E27FC236}">
                <a16:creationId xmlns:a16="http://schemas.microsoft.com/office/drawing/2014/main" id="{E41C207B-8F58-7E85-4454-F65A0FEAF78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50412" y="1838402"/>
            <a:ext cx="4317527" cy="364263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56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229F-5626-3AC5-CFF1-5865537D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484F3-3262-B895-13C2-B7FC4FA63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2" y="1282970"/>
            <a:ext cx="10131425" cy="3649133"/>
          </a:xfrm>
        </p:spPr>
        <p:txBody>
          <a:bodyPr>
            <a:normAutofit/>
          </a:bodyPr>
          <a:lstStyle/>
          <a:p>
            <a:pPr algn="l" rtl="0">
              <a:spcBef>
                <a:spcPts val="1000"/>
              </a:spcBef>
            </a:pPr>
            <a:r>
              <a:rPr lang="en-US" sz="2000" dirty="0"/>
              <a:t>The quest system follows two design patterns:</a:t>
            </a:r>
          </a:p>
          <a:p>
            <a:pPr lvl="1" algn="l" rtl="0"/>
            <a:r>
              <a:rPr lang="en-US" sz="1800" dirty="0"/>
              <a:t>Observer</a:t>
            </a:r>
          </a:p>
          <a:p>
            <a:pPr lvl="1" algn="l" rtl="0"/>
            <a:r>
              <a:rPr lang="en-US" sz="1800" dirty="0"/>
              <a:t>State machine</a:t>
            </a:r>
          </a:p>
        </p:txBody>
      </p:sp>
      <p:grpSp>
        <p:nvGrpSpPr>
          <p:cNvPr id="4" name="Google Shape;194;p8">
            <a:extLst>
              <a:ext uri="{FF2B5EF4-FFF2-40B4-BE49-F238E27FC236}">
                <a16:creationId xmlns:a16="http://schemas.microsoft.com/office/drawing/2014/main" id="{BEB1C169-E3A2-6526-B9EC-828A0C1A34F1}"/>
              </a:ext>
            </a:extLst>
          </p:cNvPr>
          <p:cNvGrpSpPr/>
          <p:nvPr/>
        </p:nvGrpSpPr>
        <p:grpSpPr>
          <a:xfrm>
            <a:off x="1573621" y="2844082"/>
            <a:ext cx="8820732" cy="3753041"/>
            <a:chOff x="2419928" y="2065867"/>
            <a:chExt cx="8820732" cy="3753041"/>
          </a:xfrm>
        </p:grpSpPr>
        <p:sp>
          <p:nvSpPr>
            <p:cNvPr id="5" name="Google Shape;195;p8">
              <a:extLst>
                <a:ext uri="{FF2B5EF4-FFF2-40B4-BE49-F238E27FC236}">
                  <a16:creationId xmlns:a16="http://schemas.microsoft.com/office/drawing/2014/main" id="{E9BA11BA-4223-7A99-7A1C-315B76EFFCC8}"/>
                </a:ext>
              </a:extLst>
            </p:cNvPr>
            <p:cNvSpPr/>
            <p:nvPr/>
          </p:nvSpPr>
          <p:spPr>
            <a:xfrm>
              <a:off x="2419928" y="3625272"/>
              <a:ext cx="1459345" cy="877455"/>
            </a:xfrm>
            <a:prstGeom prst="rect">
              <a:avLst/>
            </a:prstGeom>
            <a:gradFill>
              <a:gsLst>
                <a:gs pos="0">
                  <a:srgbClr val="A2A2A2"/>
                </a:gs>
                <a:gs pos="100000">
                  <a:srgbClr val="757575">
                    <a:alpha val="73725"/>
                  </a:srgbClr>
                </a:gs>
              </a:gsLst>
              <a:lin ang="5400000" scaled="0"/>
            </a:gra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Quest Manager</a:t>
              </a:r>
              <a:endParaRPr/>
            </a:p>
          </p:txBody>
        </p:sp>
        <p:sp>
          <p:nvSpPr>
            <p:cNvPr id="6" name="Google Shape;196;p8">
              <a:extLst>
                <a:ext uri="{FF2B5EF4-FFF2-40B4-BE49-F238E27FC236}">
                  <a16:creationId xmlns:a16="http://schemas.microsoft.com/office/drawing/2014/main" id="{206478EE-E5AA-7EDF-A211-0A94DE3387D8}"/>
                </a:ext>
              </a:extLst>
            </p:cNvPr>
            <p:cNvSpPr/>
            <p:nvPr/>
          </p:nvSpPr>
          <p:spPr>
            <a:xfrm>
              <a:off x="9688953" y="2065867"/>
              <a:ext cx="1459345" cy="877455"/>
            </a:xfrm>
            <a:prstGeom prst="rect">
              <a:avLst/>
            </a:prstGeom>
            <a:gradFill>
              <a:gsLst>
                <a:gs pos="0">
                  <a:srgbClr val="A2A2A2"/>
                </a:gs>
                <a:gs pos="100000">
                  <a:srgbClr val="757575">
                    <a:alpha val="73725"/>
                  </a:srgbClr>
                </a:gs>
              </a:gsLst>
              <a:lin ang="5400000" scaled="0"/>
            </a:gra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Dialogue Manager</a:t>
              </a:r>
              <a:endParaRPr/>
            </a:p>
          </p:txBody>
        </p:sp>
        <p:sp>
          <p:nvSpPr>
            <p:cNvPr id="7" name="Google Shape;197;p8">
              <a:extLst>
                <a:ext uri="{FF2B5EF4-FFF2-40B4-BE49-F238E27FC236}">
                  <a16:creationId xmlns:a16="http://schemas.microsoft.com/office/drawing/2014/main" id="{15216E7A-FF16-9D60-D18D-151858FE0F44}"/>
                </a:ext>
              </a:extLst>
            </p:cNvPr>
            <p:cNvSpPr/>
            <p:nvPr/>
          </p:nvSpPr>
          <p:spPr>
            <a:xfrm>
              <a:off x="9781315" y="4941453"/>
              <a:ext cx="1459345" cy="877455"/>
            </a:xfrm>
            <a:prstGeom prst="rect">
              <a:avLst/>
            </a:prstGeom>
            <a:gradFill>
              <a:gsLst>
                <a:gs pos="0">
                  <a:srgbClr val="A2A2A2"/>
                </a:gs>
                <a:gs pos="100000">
                  <a:srgbClr val="757575">
                    <a:alpha val="73725"/>
                  </a:srgbClr>
                </a:gs>
              </a:gsLst>
              <a:lin ang="5400000" scaled="0"/>
            </a:gra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NPC Base</a:t>
              </a:r>
              <a:endParaRPr/>
            </a:p>
          </p:txBody>
        </p:sp>
        <p:sp>
          <p:nvSpPr>
            <p:cNvPr id="8" name="Google Shape;198;p8">
              <a:extLst>
                <a:ext uri="{FF2B5EF4-FFF2-40B4-BE49-F238E27FC236}">
                  <a16:creationId xmlns:a16="http://schemas.microsoft.com/office/drawing/2014/main" id="{B075C41D-35A9-B6F5-E3C1-D4E6AD373246}"/>
                </a:ext>
              </a:extLst>
            </p:cNvPr>
            <p:cNvSpPr/>
            <p:nvPr/>
          </p:nvSpPr>
          <p:spPr>
            <a:xfrm>
              <a:off x="6373091" y="2747817"/>
              <a:ext cx="1459344" cy="877455"/>
            </a:xfrm>
            <a:prstGeom prst="ellipse">
              <a:avLst/>
            </a:prstGeom>
            <a:solidFill>
              <a:schemeClr val="accent2"/>
            </a:solidFill>
            <a:ln w="19050" cap="rnd" cmpd="sng">
              <a:solidFill>
                <a:srgbClr val="5868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State entered</a:t>
              </a:r>
              <a:endParaRPr dirty="0"/>
            </a:p>
          </p:txBody>
        </p:sp>
        <p:sp>
          <p:nvSpPr>
            <p:cNvPr id="9" name="Google Shape;199;p8">
              <a:extLst>
                <a:ext uri="{FF2B5EF4-FFF2-40B4-BE49-F238E27FC236}">
                  <a16:creationId xmlns:a16="http://schemas.microsoft.com/office/drawing/2014/main" id="{7A06BB82-9A28-EF04-B30F-3209CDB08DC4}"/>
                </a:ext>
              </a:extLst>
            </p:cNvPr>
            <p:cNvSpPr/>
            <p:nvPr/>
          </p:nvSpPr>
          <p:spPr>
            <a:xfrm>
              <a:off x="6388823" y="4230252"/>
              <a:ext cx="1459344" cy="877455"/>
            </a:xfrm>
            <a:prstGeom prst="ellipse">
              <a:avLst/>
            </a:prstGeom>
            <a:solidFill>
              <a:schemeClr val="accent2"/>
            </a:solidFill>
            <a:ln w="19050" cap="rnd" cmpd="sng">
              <a:solidFill>
                <a:srgbClr val="5868B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State exited</a:t>
              </a:r>
              <a:endParaRPr/>
            </a:p>
          </p:txBody>
        </p:sp>
        <p:cxnSp>
          <p:nvCxnSpPr>
            <p:cNvPr id="10" name="Google Shape;200;p8">
              <a:extLst>
                <a:ext uri="{FF2B5EF4-FFF2-40B4-BE49-F238E27FC236}">
                  <a16:creationId xmlns:a16="http://schemas.microsoft.com/office/drawing/2014/main" id="{32957878-020E-D421-47D9-23D5403B2A12}"/>
                </a:ext>
              </a:extLst>
            </p:cNvPr>
            <p:cNvCxnSpPr>
              <a:stCxn id="5" idx="3"/>
              <a:endCxn id="8" idx="2"/>
            </p:cNvCxnSpPr>
            <p:nvPr/>
          </p:nvCxnSpPr>
          <p:spPr>
            <a:xfrm rot="10800000" flipH="1">
              <a:off x="3879273" y="3186499"/>
              <a:ext cx="2493900" cy="877500"/>
            </a:xfrm>
            <a:prstGeom prst="straightConnector1">
              <a:avLst/>
            </a:prstGeom>
            <a:noFill/>
            <a:ln w="25400" cap="rnd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11" name="Google Shape;201;p8">
              <a:extLst>
                <a:ext uri="{FF2B5EF4-FFF2-40B4-BE49-F238E27FC236}">
                  <a16:creationId xmlns:a16="http://schemas.microsoft.com/office/drawing/2014/main" id="{6FCE4C10-FC84-619E-F843-CCA9B8B8A5FD}"/>
                </a:ext>
              </a:extLst>
            </p:cNvPr>
            <p:cNvCxnSpPr>
              <a:stCxn id="5" idx="3"/>
              <a:endCxn id="9" idx="2"/>
            </p:cNvCxnSpPr>
            <p:nvPr/>
          </p:nvCxnSpPr>
          <p:spPr>
            <a:xfrm>
              <a:off x="3879273" y="4063999"/>
              <a:ext cx="2509500" cy="605100"/>
            </a:xfrm>
            <a:prstGeom prst="straightConnector1">
              <a:avLst/>
            </a:prstGeom>
            <a:noFill/>
            <a:ln w="25400" cap="rnd" cmpd="sng">
              <a:solidFill>
                <a:schemeClr val="accent6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12" name="Google Shape;202;p8">
              <a:extLst>
                <a:ext uri="{FF2B5EF4-FFF2-40B4-BE49-F238E27FC236}">
                  <a16:creationId xmlns:a16="http://schemas.microsoft.com/office/drawing/2014/main" id="{CDBA5408-2D36-DC60-E731-BBAB18E060FA}"/>
                </a:ext>
              </a:extLst>
            </p:cNvPr>
            <p:cNvCxnSpPr>
              <a:stCxn id="8" idx="6"/>
              <a:endCxn id="6" idx="1"/>
            </p:cNvCxnSpPr>
            <p:nvPr/>
          </p:nvCxnSpPr>
          <p:spPr>
            <a:xfrm rot="10800000" flipH="1">
              <a:off x="7832435" y="2504644"/>
              <a:ext cx="1856400" cy="681900"/>
            </a:xfrm>
            <a:prstGeom prst="straightConnector1">
              <a:avLst/>
            </a:prstGeom>
            <a:noFill/>
            <a:ln w="25400" cap="rnd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13" name="Google Shape;203;p8">
              <a:extLst>
                <a:ext uri="{FF2B5EF4-FFF2-40B4-BE49-F238E27FC236}">
                  <a16:creationId xmlns:a16="http://schemas.microsoft.com/office/drawing/2014/main" id="{766B5C3D-9FFB-C1CE-14EC-EBDB071879B2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>
              <a:off x="7832435" y="3186544"/>
              <a:ext cx="1948800" cy="2193600"/>
            </a:xfrm>
            <a:prstGeom prst="straightConnector1">
              <a:avLst/>
            </a:prstGeom>
            <a:noFill/>
            <a:ln w="25400" cap="rnd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14" name="Google Shape;204;p8">
              <a:extLst>
                <a:ext uri="{FF2B5EF4-FFF2-40B4-BE49-F238E27FC236}">
                  <a16:creationId xmlns:a16="http://schemas.microsoft.com/office/drawing/2014/main" id="{E66DCE7A-0B8C-4DFF-546B-F73B491C73DB}"/>
                </a:ext>
              </a:extLst>
            </p:cNvPr>
            <p:cNvCxnSpPr>
              <a:stCxn id="9" idx="6"/>
              <a:endCxn id="6" idx="1"/>
            </p:cNvCxnSpPr>
            <p:nvPr/>
          </p:nvCxnSpPr>
          <p:spPr>
            <a:xfrm rot="10800000" flipH="1">
              <a:off x="7848167" y="2504479"/>
              <a:ext cx="1840800" cy="2164500"/>
            </a:xfrm>
            <a:prstGeom prst="straightConnector1">
              <a:avLst/>
            </a:prstGeom>
            <a:noFill/>
            <a:ln w="25400" cap="rnd" cmpd="sng">
              <a:solidFill>
                <a:schemeClr val="accent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</p:cxnSp>
        <p:cxnSp>
          <p:nvCxnSpPr>
            <p:cNvPr id="15" name="Google Shape;205;p8">
              <a:extLst>
                <a:ext uri="{FF2B5EF4-FFF2-40B4-BE49-F238E27FC236}">
                  <a16:creationId xmlns:a16="http://schemas.microsoft.com/office/drawing/2014/main" id="{87AAF47A-4A48-3571-DD8F-8829BB5C800A}"/>
                </a:ext>
              </a:extLst>
            </p:cNvPr>
            <p:cNvCxnSpPr>
              <a:stCxn id="9" idx="6"/>
              <a:endCxn id="7" idx="1"/>
            </p:cNvCxnSpPr>
            <p:nvPr/>
          </p:nvCxnSpPr>
          <p:spPr>
            <a:xfrm>
              <a:off x="7848167" y="4668979"/>
              <a:ext cx="1933200" cy="711300"/>
            </a:xfrm>
            <a:prstGeom prst="straightConnector1">
              <a:avLst/>
            </a:prstGeom>
            <a:noFill/>
            <a:ln w="25400" cap="rnd" cmpd="sng">
              <a:solidFill>
                <a:schemeClr val="accent4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5400000" rotWithShape="0">
                <a:srgbClr val="000000">
                  <a:alpha val="34901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1666169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E703-C77A-5CD5-0D82-780F4D1B8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Structure &amp;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5B7FE-5E49-A735-E32B-DF18C41C0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7559502" cy="3637935"/>
          </a:xfrm>
        </p:spPr>
        <p:txBody>
          <a:bodyPr>
            <a:norm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n-US" dirty="0"/>
              <a:t>The quest tree is built recursively from smaller trees</a:t>
            </a:r>
          </a:p>
          <a:p>
            <a:pPr marL="342900" lvl="0" indent="-342900" rtl="0"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n-US" dirty="0"/>
              <a:t>Each representing a task as a state machine</a:t>
            </a:r>
          </a:p>
          <a:p>
            <a:pPr marL="342900" lvl="0" indent="-342900" rtl="0">
              <a:spcBef>
                <a:spcPts val="0"/>
              </a:spcBef>
              <a:spcAft>
                <a:spcPts val="600"/>
              </a:spcAft>
              <a:buSzPts val="1800"/>
              <a:buFont typeface="Arial"/>
              <a:buChar char="•"/>
            </a:pPr>
            <a:r>
              <a:rPr lang="en-US" dirty="0"/>
              <a:t>Each quest has states and transitions between them, triggered by different actions</a:t>
            </a:r>
          </a:p>
        </p:txBody>
      </p:sp>
      <p:pic>
        <p:nvPicPr>
          <p:cNvPr id="4" name="Google Shape;211;p9">
            <a:extLst>
              <a:ext uri="{FF2B5EF4-FFF2-40B4-BE49-F238E27FC236}">
                <a16:creationId xmlns:a16="http://schemas.microsoft.com/office/drawing/2014/main" id="{FD4C4DE8-D62B-7B87-757E-9ECC6075FB3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tretch/>
        </p:blipFill>
        <p:spPr>
          <a:xfrm>
            <a:off x="8559380" y="877528"/>
            <a:ext cx="3010736" cy="5102943"/>
          </a:xfrm>
          <a:prstGeom prst="roundRect">
            <a:avLst>
              <a:gd name="adj" fmla="val 4380"/>
            </a:avLst>
          </a:prstGeom>
          <a:solidFill>
            <a:srgbClr val="ECECEC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83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130</TotalTime>
  <Words>339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Celestial</vt:lpstr>
      <vt:lpstr>PowerPoint Presentation</vt:lpstr>
      <vt:lpstr>About the game</vt:lpstr>
      <vt:lpstr>The story</vt:lpstr>
      <vt:lpstr>Social goal</vt:lpstr>
      <vt:lpstr>Project goals</vt:lpstr>
      <vt:lpstr>The problem</vt:lpstr>
      <vt:lpstr>Achieving these goals</vt:lpstr>
      <vt:lpstr>Quest manager</vt:lpstr>
      <vt:lpstr>Structure &amp; flow</vt:lpstr>
      <vt:lpstr>Structure &amp; flow</vt:lpstr>
      <vt:lpstr>Dialogue system flow chart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Ella luna Pleasance</dc:creator>
  <cp:lastModifiedBy>Ella luna Pleasance</cp:lastModifiedBy>
  <cp:revision>10</cp:revision>
  <dcterms:created xsi:type="dcterms:W3CDTF">2025-05-14T09:36:06Z</dcterms:created>
  <dcterms:modified xsi:type="dcterms:W3CDTF">2025-05-14T11:46:38Z</dcterms:modified>
</cp:coreProperties>
</file>